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56" r:id="rId2"/>
    <p:sldId id="262"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3" d="100"/>
          <a:sy n="63" d="100"/>
        </p:scale>
        <p:origin x="78" y="3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323314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234858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975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4185650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8810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384824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152179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69846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95927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01BE5E-B1EF-4E23-BEF5-D3052EF5DABD}"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29763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01BE5E-B1EF-4E23-BEF5-D3052EF5DABD}"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196441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01BE5E-B1EF-4E23-BEF5-D3052EF5DABD}" type="datetimeFigureOut">
              <a:rPr lang="en-US" smtClean="0"/>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347361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401BE5E-B1EF-4E23-BEF5-D3052EF5DABD}" type="datetimeFigureOut">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266466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1BE5E-B1EF-4E23-BEF5-D3052EF5DABD}" type="datetimeFigureOut">
              <a:rPr lang="en-US" smtClean="0"/>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122430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01BE5E-B1EF-4E23-BEF5-D3052EF5DABD}"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103778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401BE5E-B1EF-4E23-BEF5-D3052EF5DABD}"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4D5D-C0D1-4FAC-B767-B6134FF036BC}" type="slidenum">
              <a:rPr lang="en-US" smtClean="0"/>
              <a:t>‹#›</a:t>
            </a:fld>
            <a:endParaRPr lang="en-US"/>
          </a:p>
        </p:txBody>
      </p:sp>
    </p:spTree>
    <p:extLst>
      <p:ext uri="{BB962C8B-B14F-4D97-AF65-F5344CB8AC3E}">
        <p14:creationId xmlns:p14="http://schemas.microsoft.com/office/powerpoint/2010/main" val="74331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401BE5E-B1EF-4E23-BEF5-D3052EF5DABD}" type="datetimeFigureOut">
              <a:rPr lang="en-US" smtClean="0"/>
              <a:t>10/24/2022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AAD4D5D-C0D1-4FAC-B767-B6134FF036BC}" type="slidenum">
              <a:rPr lang="en-US" smtClean="0"/>
              <a:t>‹#›</a:t>
            </a:fld>
            <a:endParaRPr lang="en-US"/>
          </a:p>
        </p:txBody>
      </p:sp>
    </p:spTree>
    <p:extLst>
      <p:ext uri="{BB962C8B-B14F-4D97-AF65-F5344CB8AC3E}">
        <p14:creationId xmlns:p14="http://schemas.microsoft.com/office/powerpoint/2010/main" val="288159248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harris.uchicago.edu/files/measuringthewellbeing.pdf" TargetMode="External"/><Relationship Id="rId2" Type="http://schemas.openxmlformats.org/officeDocument/2006/relationships/hyperlink" Target="https://www.who.int/news-room/fact-sheets/detail/ageing-and-health"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27660"/>
            <a:ext cx="9662160" cy="3329937"/>
          </a:xfrm>
        </p:spPr>
        <p:txBody>
          <a:bodyPr>
            <a:normAutofit fontScale="90000"/>
          </a:bodyPr>
          <a:lstStyle/>
          <a:p>
            <a:r>
              <a:rPr lang="en-US" dirty="0" smtClean="0"/>
              <a:t>THE DEMOGRAPHIC AND SOCIO-ECONOMIC DETERMINANTS OF THE GALAXIES</a:t>
            </a:r>
            <a:endParaRPr lang="en-US" dirty="0"/>
          </a:p>
        </p:txBody>
      </p:sp>
      <p:sp>
        <p:nvSpPr>
          <p:cNvPr id="3" name="Subtitle 2"/>
          <p:cNvSpPr>
            <a:spLocks noGrp="1"/>
          </p:cNvSpPr>
          <p:nvPr>
            <p:ph type="subTitle" idx="1"/>
          </p:nvPr>
        </p:nvSpPr>
        <p:spPr>
          <a:xfrm>
            <a:off x="1507066" y="4050833"/>
            <a:ext cx="9541933" cy="1096899"/>
          </a:xfrm>
        </p:spPr>
        <p:txBody>
          <a:bodyPr>
            <a:normAutofit/>
          </a:bodyPr>
          <a:lstStyle/>
          <a:p>
            <a:pPr algn="l"/>
            <a:r>
              <a:rPr lang="en-US" b="1" dirty="0" smtClean="0"/>
              <a:t>The demographic and socio-economic determinants include </a:t>
            </a:r>
            <a:r>
              <a:rPr lang="en-US" b="1" dirty="0"/>
              <a:t>E</a:t>
            </a:r>
            <a:r>
              <a:rPr lang="en-US" b="1" dirty="0" smtClean="0"/>
              <a:t>ducation, Gender Inequality Index, Income and Old </a:t>
            </a:r>
            <a:r>
              <a:rPr lang="en-US" b="1" dirty="0"/>
              <a:t>A</a:t>
            </a:r>
            <a:r>
              <a:rPr lang="en-US" b="1" dirty="0" smtClean="0"/>
              <a:t>ge </a:t>
            </a:r>
            <a:r>
              <a:rPr lang="en-US" b="1" dirty="0"/>
              <a:t>D</a:t>
            </a:r>
            <a:r>
              <a:rPr lang="en-US" b="1" dirty="0" smtClean="0"/>
              <a:t>ependency. All these factors contribute to the well-being of </a:t>
            </a:r>
            <a:r>
              <a:rPr lang="en-US" b="1" dirty="0"/>
              <a:t>the galaxies</a:t>
            </a:r>
            <a:r>
              <a:rPr lang="en-US" dirty="0"/>
              <a:t>.</a:t>
            </a:r>
          </a:p>
          <a:p>
            <a:endParaRPr lang="en-US" dirty="0"/>
          </a:p>
        </p:txBody>
      </p:sp>
    </p:spTree>
    <p:extLst>
      <p:ext uri="{BB962C8B-B14F-4D97-AF65-F5344CB8AC3E}">
        <p14:creationId xmlns:p14="http://schemas.microsoft.com/office/powerpoint/2010/main" val="253841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761"/>
            <a:ext cx="8596668" cy="1272540"/>
          </a:xfrm>
        </p:spPr>
        <p:txBody>
          <a:bodyPr>
            <a:normAutofit fontScale="90000"/>
          </a:bodyPr>
          <a:lstStyle/>
          <a:p>
            <a:pPr lvl="0"/>
            <a:r>
              <a:rPr lang="en-KE" b="1" dirty="0" smtClean="0">
                <a:solidFill>
                  <a:schemeClr val="tx1"/>
                </a:solidFill>
                <a:latin typeface="Rockwell" panose="02060603020205020403" pitchFamily="18" charset="0"/>
              </a:rPr>
              <a:t>Methodology</a:t>
            </a:r>
            <a:r>
              <a:rPr lang="en-US" sz="3100" b="1" dirty="0" smtClean="0">
                <a:solidFill>
                  <a:schemeClr val="tx1"/>
                </a:solidFill>
              </a:rPr>
              <a:t>-</a:t>
            </a:r>
            <a:r>
              <a:rPr lang="en-GB" sz="3100" b="1" dirty="0">
                <a:solidFill>
                  <a:schemeClr val="tx1"/>
                </a:solidFill>
                <a:latin typeface="Rockwell Extra Bold" panose="02060903040505020403" pitchFamily="18" charset="0"/>
              </a:rPr>
              <a:t>Data Cleaning, Exploratory Data </a:t>
            </a:r>
            <a:r>
              <a:rPr lang="en-GB" sz="3100" b="1" dirty="0" smtClean="0">
                <a:solidFill>
                  <a:schemeClr val="tx1"/>
                </a:solidFill>
                <a:latin typeface="Rockwell Extra Bold" panose="02060903040505020403" pitchFamily="18" charset="0"/>
              </a:rPr>
              <a:t>Analysis </a:t>
            </a:r>
            <a:r>
              <a:rPr lang="en-GB" b="1" dirty="0" smtClean="0">
                <a:solidFill>
                  <a:schemeClr val="tx1"/>
                </a:solidFill>
                <a:latin typeface="Rockwell Extra Bold" panose="02060903040505020403" pitchFamily="18" charset="0"/>
              </a:rPr>
              <a:t>Modelling</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0" y="1638301"/>
            <a:ext cx="7063740" cy="2179319"/>
          </a:xfrm>
          <a:prstGeom prst="rect">
            <a:avLst/>
          </a:prstGeom>
        </p:spPr>
      </p:pic>
      <p:pic>
        <p:nvPicPr>
          <p:cNvPr id="7" name="Picture 6"/>
          <p:cNvPicPr>
            <a:picLocks noChangeAspect="1"/>
          </p:cNvPicPr>
          <p:nvPr/>
        </p:nvPicPr>
        <p:blipFill>
          <a:blip r:embed="rId3"/>
          <a:stretch>
            <a:fillRect/>
          </a:stretch>
        </p:blipFill>
        <p:spPr>
          <a:xfrm>
            <a:off x="161925" y="3817620"/>
            <a:ext cx="3747135" cy="2735580"/>
          </a:xfrm>
          <a:prstGeom prst="rect">
            <a:avLst/>
          </a:prstGeom>
        </p:spPr>
      </p:pic>
      <p:sp>
        <p:nvSpPr>
          <p:cNvPr id="8" name="TextBox 7"/>
          <p:cNvSpPr txBox="1"/>
          <p:nvPr/>
        </p:nvSpPr>
        <p:spPr>
          <a:xfrm>
            <a:off x="5448762" y="4188857"/>
            <a:ext cx="6934200" cy="2585323"/>
          </a:xfrm>
          <a:prstGeom prst="rect">
            <a:avLst/>
          </a:prstGeom>
          <a:noFill/>
        </p:spPr>
        <p:txBody>
          <a:bodyPr wrap="square" rtlCol="0">
            <a:spAutoFit/>
          </a:bodyPr>
          <a:lstStyle/>
          <a:p>
            <a:r>
              <a:rPr lang="en-US" b="1" u="sng" dirty="0" smtClean="0"/>
              <a:t>Activities:-</a:t>
            </a:r>
          </a:p>
          <a:p>
            <a:endParaRPr lang="en-US" b="1" dirty="0" smtClean="0"/>
          </a:p>
          <a:p>
            <a:pPr marL="285750" indent="-285750">
              <a:buFont typeface="Wingdings" panose="05000000000000000000" pitchFamily="2" charset="2"/>
              <a:buChar char="v"/>
            </a:pPr>
            <a:r>
              <a:rPr lang="en-US" b="1" dirty="0" smtClean="0"/>
              <a:t>Checking for the null values</a:t>
            </a:r>
          </a:p>
          <a:p>
            <a:pPr marL="285750" indent="-285750">
              <a:buFont typeface="Wingdings" panose="05000000000000000000" pitchFamily="2" charset="2"/>
              <a:buChar char="v"/>
            </a:pPr>
            <a:r>
              <a:rPr lang="en-US" b="1" dirty="0"/>
              <a:t>Importing The train and validation datasets for </a:t>
            </a:r>
            <a:r>
              <a:rPr lang="en-US" b="1" dirty="0" smtClean="0"/>
              <a:t>exploration</a:t>
            </a:r>
          </a:p>
          <a:p>
            <a:pPr marL="285750" indent="-285750">
              <a:buFont typeface="Wingdings" panose="05000000000000000000" pitchFamily="2" charset="2"/>
              <a:buChar char="v"/>
            </a:pPr>
            <a:r>
              <a:rPr lang="en-US" b="1" dirty="0"/>
              <a:t>Variable Identification and </a:t>
            </a:r>
            <a:r>
              <a:rPr lang="en-US" b="1" dirty="0" smtClean="0"/>
              <a:t>Typecasting</a:t>
            </a:r>
          </a:p>
          <a:p>
            <a:pPr marL="285750" indent="-285750">
              <a:buFont typeface="Wingdings" panose="05000000000000000000" pitchFamily="2" charset="2"/>
              <a:buChar char="v"/>
            </a:pPr>
            <a:r>
              <a:rPr lang="en-US" b="1" dirty="0"/>
              <a:t>Getting the variables of </a:t>
            </a:r>
            <a:r>
              <a:rPr lang="en-US" b="1" dirty="0" smtClean="0"/>
              <a:t>interest</a:t>
            </a:r>
          </a:p>
          <a:p>
            <a:pPr marL="285750" indent="-285750">
              <a:buFont typeface="Wingdings" panose="05000000000000000000" pitchFamily="2" charset="2"/>
              <a:buChar char="v"/>
            </a:pPr>
            <a:r>
              <a:rPr lang="en-US" b="1" dirty="0" smtClean="0"/>
              <a:t>Modeling- </a:t>
            </a:r>
            <a:r>
              <a:rPr lang="en-US" b="1" dirty="0"/>
              <a:t>Scaling the dataset using a min-max scaler</a:t>
            </a:r>
          </a:p>
          <a:p>
            <a:pPr marL="285750" indent="-285750">
              <a:buFont typeface="Wingdings" panose="05000000000000000000" pitchFamily="2" charset="2"/>
              <a:buChar char="v"/>
            </a:pPr>
            <a:endParaRPr lang="en-US" b="1" dirty="0" smtClean="0"/>
          </a:p>
          <a:p>
            <a:endParaRPr lang="en-US" dirty="0"/>
          </a:p>
        </p:txBody>
      </p:sp>
      <p:pic>
        <p:nvPicPr>
          <p:cNvPr id="9" name="Picture 8"/>
          <p:cNvPicPr>
            <a:picLocks noChangeAspect="1"/>
          </p:cNvPicPr>
          <p:nvPr/>
        </p:nvPicPr>
        <p:blipFill>
          <a:blip r:embed="rId4"/>
          <a:stretch>
            <a:fillRect/>
          </a:stretch>
        </p:blipFill>
        <p:spPr>
          <a:xfrm>
            <a:off x="9091122" y="1"/>
            <a:ext cx="2826577" cy="1272539"/>
          </a:xfrm>
          <a:prstGeom prst="rect">
            <a:avLst/>
          </a:prstGeom>
        </p:spPr>
      </p:pic>
    </p:spTree>
    <p:extLst>
      <p:ext uri="{BB962C8B-B14F-4D97-AF65-F5344CB8AC3E}">
        <p14:creationId xmlns:p14="http://schemas.microsoft.com/office/powerpoint/2010/main" val="351262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2460"/>
            <a:ext cx="9959340" cy="678180"/>
          </a:xfrm>
        </p:spPr>
        <p:txBody>
          <a:bodyPr>
            <a:normAutofit fontScale="90000"/>
          </a:bodyPr>
          <a:lstStyle/>
          <a:p>
            <a:r>
              <a:rPr lang="en-US" dirty="0" smtClean="0"/>
              <a:t>Education Vs Well-Being Index</a:t>
            </a:r>
            <a:br>
              <a:rPr lang="en-US" dirty="0" smtClean="0"/>
            </a:br>
            <a:r>
              <a:rPr lang="en-US" dirty="0" smtClean="0"/>
              <a:t>                            </a:t>
            </a:r>
            <a:br>
              <a:rPr lang="en-US" dirty="0" smtClean="0"/>
            </a:br>
            <a:r>
              <a:rPr lang="en-US" dirty="0"/>
              <a:t>	</a:t>
            </a:r>
            <a:r>
              <a:rPr lang="en-US" dirty="0" smtClean="0"/>
              <a:t>								</a:t>
            </a:r>
            <a:br>
              <a:rPr lang="en-US" dirty="0" smtClean="0"/>
            </a:br>
            <a:r>
              <a:rPr lang="en-US" dirty="0"/>
              <a:t/>
            </a:r>
            <a:br>
              <a:rPr lang="en-US" dirty="0"/>
            </a:br>
            <a:r>
              <a:rPr lang="en-US" dirty="0" smtClean="0"/>
              <a:t/>
            </a:r>
            <a:br>
              <a:rPr lang="en-US" dirty="0" smtClean="0"/>
            </a:br>
            <a:r>
              <a:rPr lang="en-US" dirty="0" smtClean="0"/>
              <a:t>Gender Inequality Index(GII) Vs Well-Being Index </a:t>
            </a:r>
            <a:r>
              <a:rPr lang="en-US" dirty="0"/>
              <a:t/>
            </a:r>
            <a:br>
              <a:rPr lang="en-US" dirty="0"/>
            </a:br>
            <a:r>
              <a:rPr lang="en-US" dirty="0" smtClean="0"/>
              <a:t/>
            </a:r>
            <a:br>
              <a:rPr lang="en-US" dirty="0" smtClean="0"/>
            </a:br>
            <a:r>
              <a:rPr lang="en-US" dirty="0"/>
              <a:t/>
            </a:r>
            <a:br>
              <a:rPr lang="en-US" dirty="0"/>
            </a:br>
            <a:r>
              <a:rPr lang="en-US" dirty="0" smtClean="0"/>
              <a:t>	</a:t>
            </a:r>
            <a:endParaRPr lang="en-US" dirty="0"/>
          </a:p>
        </p:txBody>
      </p:sp>
      <p:pic>
        <p:nvPicPr>
          <p:cNvPr id="4" name="Content Placeholder 3" descr="State &lt;strong&gt;education&lt;/strong&gt; in this country is so poor that it amounts to a ..."/>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83580" y="688340"/>
            <a:ext cx="3825240" cy="622300"/>
          </a:xfrm>
        </p:spPr>
      </p:pic>
      <p:pic>
        <p:nvPicPr>
          <p:cNvPr id="5" name="Picture 4"/>
          <p:cNvPicPr>
            <a:picLocks noChangeAspect="1"/>
          </p:cNvPicPr>
          <p:nvPr/>
        </p:nvPicPr>
        <p:blipFill>
          <a:blip r:embed="rId3"/>
          <a:stretch>
            <a:fillRect/>
          </a:stretch>
        </p:blipFill>
        <p:spPr>
          <a:xfrm>
            <a:off x="162878" y="1447800"/>
            <a:ext cx="3471862" cy="1584960"/>
          </a:xfrm>
          <a:prstGeom prst="rect">
            <a:avLst/>
          </a:prstGeom>
        </p:spPr>
      </p:pic>
      <p:sp>
        <p:nvSpPr>
          <p:cNvPr id="6" name="TextBox 5"/>
          <p:cNvSpPr txBox="1"/>
          <p:nvPr/>
        </p:nvSpPr>
        <p:spPr>
          <a:xfrm>
            <a:off x="3863340" y="1447800"/>
            <a:ext cx="7863840" cy="1477328"/>
          </a:xfrm>
          <a:prstGeom prst="rect">
            <a:avLst/>
          </a:prstGeom>
          <a:noFill/>
        </p:spPr>
        <p:txBody>
          <a:bodyPr wrap="square" rtlCol="0">
            <a:spAutoFit/>
          </a:bodyPr>
          <a:lstStyle/>
          <a:p>
            <a:r>
              <a:rPr lang="en-US" dirty="0"/>
              <a:t>The scatter plot shows a positive relationship between education and well-being as the marks tend to move in an upward </a:t>
            </a:r>
            <a:br>
              <a:rPr lang="en-US" dirty="0"/>
            </a:br>
            <a:r>
              <a:rPr lang="en-US" dirty="0"/>
              <a:t>direction hence positive</a:t>
            </a:r>
            <a:r>
              <a:rPr lang="en-US" dirty="0" smtClean="0"/>
              <a:t>. Educated people have knowledge to make rightful decisions regarding the quality of life desired.</a:t>
            </a:r>
            <a:endParaRPr lang="en-US" dirty="0"/>
          </a:p>
          <a:p>
            <a:endParaRPr lang="en-US" dirty="0"/>
          </a:p>
        </p:txBody>
      </p:sp>
      <p:pic>
        <p:nvPicPr>
          <p:cNvPr id="7" name="Picture 6"/>
          <p:cNvPicPr>
            <a:picLocks noChangeAspect="1"/>
          </p:cNvPicPr>
          <p:nvPr/>
        </p:nvPicPr>
        <p:blipFill>
          <a:blip r:embed="rId4"/>
          <a:stretch>
            <a:fillRect/>
          </a:stretch>
        </p:blipFill>
        <p:spPr>
          <a:xfrm>
            <a:off x="75248" y="3848100"/>
            <a:ext cx="3710348" cy="2562224"/>
          </a:xfrm>
          <a:prstGeom prst="rect">
            <a:avLst/>
          </a:prstGeom>
        </p:spPr>
      </p:pic>
      <p:sp>
        <p:nvSpPr>
          <p:cNvPr id="8" name="TextBox 7"/>
          <p:cNvSpPr txBox="1"/>
          <p:nvPr/>
        </p:nvSpPr>
        <p:spPr>
          <a:xfrm>
            <a:off x="3962400" y="3779520"/>
            <a:ext cx="7917180" cy="2585323"/>
          </a:xfrm>
          <a:prstGeom prst="rect">
            <a:avLst/>
          </a:prstGeom>
          <a:noFill/>
        </p:spPr>
        <p:txBody>
          <a:bodyPr wrap="square" rtlCol="0">
            <a:spAutoFit/>
          </a:bodyPr>
          <a:lstStyle/>
          <a:p>
            <a:r>
              <a:rPr lang="en-US" dirty="0"/>
              <a:t>GII </a:t>
            </a:r>
            <a:r>
              <a:rPr lang="en-US" dirty="0" smtClean="0"/>
              <a:t>encompasses </a:t>
            </a:r>
            <a:r>
              <a:rPr lang="en-US" dirty="0"/>
              <a:t>gender-based disadvantage in three dimensions— reproductive health, empowerment and the </a:t>
            </a:r>
            <a:r>
              <a:rPr lang="en-US" dirty="0" err="1"/>
              <a:t>labour</a:t>
            </a:r>
            <a:r>
              <a:rPr lang="en-US" dirty="0"/>
              <a:t> </a:t>
            </a:r>
            <a:r>
              <a:rPr lang="en-US" dirty="0" smtClean="0"/>
              <a:t>market. Inequalities between male and female result into loss of potential development within the economy. </a:t>
            </a:r>
          </a:p>
          <a:p>
            <a:r>
              <a:rPr lang="en-US" dirty="0" smtClean="0"/>
              <a:t>GII index and well-being have an inverse relationship; lower</a:t>
            </a:r>
            <a:r>
              <a:rPr lang="en-US" dirty="0"/>
              <a:t> GII values represent a better performance regarding gender </a:t>
            </a:r>
            <a:r>
              <a:rPr lang="en-US" dirty="0" smtClean="0"/>
              <a:t>inequality and thus, higher well-being index. An economy that implements policies which ensures fairness and equality within the population will have higher levels of development and lower GII index.</a:t>
            </a:r>
            <a:endParaRPr lang="en-US" dirty="0"/>
          </a:p>
        </p:txBody>
      </p:sp>
      <p:pic>
        <p:nvPicPr>
          <p:cNvPr id="9" name="Picture 8"/>
          <p:cNvPicPr>
            <a:picLocks noChangeAspect="1"/>
          </p:cNvPicPr>
          <p:nvPr/>
        </p:nvPicPr>
        <p:blipFill>
          <a:blip r:embed="rId5"/>
          <a:stretch>
            <a:fillRect/>
          </a:stretch>
        </p:blipFill>
        <p:spPr>
          <a:xfrm>
            <a:off x="9170670" y="2898457"/>
            <a:ext cx="2202180" cy="949643"/>
          </a:xfrm>
          <a:prstGeom prst="rect">
            <a:avLst/>
          </a:prstGeom>
        </p:spPr>
      </p:pic>
      <p:sp>
        <p:nvSpPr>
          <p:cNvPr id="10" name="TextBox 9"/>
          <p:cNvSpPr txBox="1"/>
          <p:nvPr/>
        </p:nvSpPr>
        <p:spPr>
          <a:xfrm>
            <a:off x="1224324" y="76478"/>
            <a:ext cx="8771572" cy="584775"/>
          </a:xfrm>
          <a:prstGeom prst="rect">
            <a:avLst/>
          </a:prstGeom>
          <a:noFill/>
        </p:spPr>
        <p:txBody>
          <a:bodyPr wrap="square" rtlCol="0">
            <a:spAutoFit/>
          </a:bodyPr>
          <a:lstStyle/>
          <a:p>
            <a:r>
              <a:rPr lang="en-KE" sz="3200" b="1" u="sng" dirty="0" smtClean="0">
                <a:solidFill>
                  <a:schemeClr val="accent2">
                    <a:lumMod val="50000"/>
                  </a:schemeClr>
                </a:solidFill>
              </a:rPr>
              <a:t>Exploratory Data Analysis (EDA)</a:t>
            </a:r>
            <a:endParaRPr lang="en-US" sz="3200" u="sng" dirty="0"/>
          </a:p>
        </p:txBody>
      </p:sp>
    </p:spTree>
    <p:extLst>
      <p:ext uri="{BB962C8B-B14F-4D97-AF65-F5344CB8AC3E}">
        <p14:creationId xmlns:p14="http://schemas.microsoft.com/office/powerpoint/2010/main" val="321827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01040"/>
            <a:ext cx="9015306" cy="777240"/>
          </a:xfrm>
        </p:spPr>
        <p:txBody>
          <a:bodyPr/>
          <a:lstStyle/>
          <a:p>
            <a:r>
              <a:rPr lang="en-US" dirty="0" smtClean="0"/>
              <a:t>Old Age Dependency Vs Well-Being Index</a:t>
            </a:r>
            <a:endParaRPr lang="en-US" dirty="0"/>
          </a:p>
        </p:txBody>
      </p:sp>
      <p:pic>
        <p:nvPicPr>
          <p:cNvPr id="4" name="Content Placeholder 3"/>
          <p:cNvPicPr>
            <a:picLocks noGrp="1" noChangeAspect="1"/>
          </p:cNvPicPr>
          <p:nvPr>
            <p:ph idx="1"/>
          </p:nvPr>
        </p:nvPicPr>
        <p:blipFill>
          <a:blip r:embed="rId2"/>
          <a:stretch>
            <a:fillRect/>
          </a:stretch>
        </p:blipFill>
        <p:spPr>
          <a:xfrm>
            <a:off x="243840" y="1844040"/>
            <a:ext cx="4351020" cy="3406139"/>
          </a:xfrm>
          <a:prstGeom prst="rect">
            <a:avLst/>
          </a:prstGeom>
        </p:spPr>
      </p:pic>
      <p:sp>
        <p:nvSpPr>
          <p:cNvPr id="6" name="TextBox 5"/>
          <p:cNvSpPr txBox="1"/>
          <p:nvPr/>
        </p:nvSpPr>
        <p:spPr>
          <a:xfrm>
            <a:off x="4831080" y="3204209"/>
            <a:ext cx="7078980" cy="4247317"/>
          </a:xfrm>
          <a:prstGeom prst="rect">
            <a:avLst/>
          </a:prstGeom>
          <a:noFill/>
        </p:spPr>
        <p:txBody>
          <a:bodyPr wrap="square" rtlCol="0">
            <a:spAutoFit/>
          </a:bodyPr>
          <a:lstStyle/>
          <a:p>
            <a:r>
              <a:rPr lang="en-US" dirty="0" smtClean="0"/>
              <a:t>There is a negative relationship between old age dependency and the well-being. Individuals in old age are prone to terminal illnesses like diabetes, </a:t>
            </a:r>
            <a:r>
              <a:rPr lang="en-US" dirty="0"/>
              <a:t>chronic obstructive pulmonary </a:t>
            </a:r>
            <a:r>
              <a:rPr lang="en-US" dirty="0" smtClean="0"/>
              <a:t>disease and dementia, which makes them more dependent on the younger population. The extra years of life are always dominated by declines in mental and physical capacity, which have negative implications for the aged and the society.</a:t>
            </a:r>
          </a:p>
          <a:p>
            <a:endParaRPr lang="en-US" dirty="0" smtClean="0"/>
          </a:p>
          <a:p>
            <a:r>
              <a:rPr lang="en-US" dirty="0" smtClean="0"/>
              <a:t>However, studies show that if the extra years of life are lived in good health and a supportive environment, it can be beneficial not only to the individuals and their families but, to the whole society.</a:t>
            </a:r>
          </a:p>
          <a:p>
            <a:endParaRPr lang="en-US" dirty="0"/>
          </a:p>
          <a:p>
            <a:endParaRPr lang="en-US" dirty="0" smtClean="0"/>
          </a:p>
          <a:p>
            <a:endParaRPr lang="en-US" dirty="0"/>
          </a:p>
          <a:p>
            <a:endParaRPr lang="en-US" dirty="0"/>
          </a:p>
        </p:txBody>
      </p:sp>
      <p:pic>
        <p:nvPicPr>
          <p:cNvPr id="7" name="Picture 6"/>
          <p:cNvPicPr>
            <a:picLocks noChangeAspect="1"/>
          </p:cNvPicPr>
          <p:nvPr/>
        </p:nvPicPr>
        <p:blipFill>
          <a:blip r:embed="rId3"/>
          <a:stretch>
            <a:fillRect/>
          </a:stretch>
        </p:blipFill>
        <p:spPr>
          <a:xfrm>
            <a:off x="6244590" y="1219199"/>
            <a:ext cx="3905250" cy="1539241"/>
          </a:xfrm>
          <a:prstGeom prst="rect">
            <a:avLst/>
          </a:prstGeom>
        </p:spPr>
      </p:pic>
      <p:sp>
        <p:nvSpPr>
          <p:cNvPr id="8" name="TextBox 7"/>
          <p:cNvSpPr txBox="1"/>
          <p:nvPr/>
        </p:nvSpPr>
        <p:spPr>
          <a:xfrm>
            <a:off x="182880" y="0"/>
            <a:ext cx="7749540" cy="861774"/>
          </a:xfrm>
          <a:prstGeom prst="rect">
            <a:avLst/>
          </a:prstGeom>
          <a:noFill/>
        </p:spPr>
        <p:txBody>
          <a:bodyPr wrap="square" rtlCol="0">
            <a:spAutoFit/>
          </a:bodyPr>
          <a:lstStyle/>
          <a:p>
            <a:r>
              <a:rPr lang="en-KE" sz="3200" b="1" dirty="0" smtClean="0">
                <a:solidFill>
                  <a:schemeClr val="accent2">
                    <a:lumMod val="50000"/>
                  </a:schemeClr>
                </a:solidFill>
                <a:latin typeface="Rockwell" panose="02060603020205020403" pitchFamily="18" charset="0"/>
              </a:rPr>
              <a:t>EDA</a:t>
            </a:r>
            <a:r>
              <a:rPr lang="en-US" sz="3200" b="1" dirty="0" smtClean="0">
                <a:solidFill>
                  <a:schemeClr val="accent2">
                    <a:lumMod val="50000"/>
                  </a:schemeClr>
                </a:solidFill>
                <a:latin typeface="Rockwell" panose="02060603020205020403" pitchFamily="18" charset="0"/>
              </a:rPr>
              <a:t> </a:t>
            </a:r>
            <a:r>
              <a:rPr lang="en-US" sz="3200" b="1" dirty="0" err="1" smtClean="0">
                <a:solidFill>
                  <a:schemeClr val="accent2">
                    <a:lumMod val="50000"/>
                  </a:schemeClr>
                </a:solidFill>
                <a:latin typeface="Rockwell" panose="02060603020205020403" pitchFamily="18" charset="0"/>
              </a:rPr>
              <a:t>Cont</a:t>
            </a:r>
            <a:r>
              <a:rPr lang="en-150" sz="3200" b="1" dirty="0" smtClean="0">
                <a:solidFill>
                  <a:schemeClr val="accent2">
                    <a:lumMod val="50000"/>
                  </a:schemeClr>
                </a:solidFill>
                <a:latin typeface="Rockwell" panose="02060603020205020403" pitchFamily="18" charset="0"/>
              </a:rPr>
              <a:t>…</a:t>
            </a:r>
            <a:r>
              <a:rPr lang="en-US" sz="3200" b="1" dirty="0" smtClean="0">
                <a:solidFill>
                  <a:schemeClr val="accent2">
                    <a:lumMod val="50000"/>
                  </a:schemeClr>
                </a:solidFill>
                <a:latin typeface="Rockwell" panose="02060603020205020403" pitchFamily="18" charset="0"/>
              </a:rPr>
              <a:t>..</a:t>
            </a:r>
            <a:endParaRPr lang="en-US" sz="3200" dirty="0">
              <a:latin typeface="Rockwell" panose="02060603020205020403" pitchFamily="18" charset="0"/>
            </a:endParaRPr>
          </a:p>
          <a:p>
            <a:endParaRPr lang="en-US" dirty="0"/>
          </a:p>
        </p:txBody>
      </p:sp>
    </p:spTree>
    <p:extLst>
      <p:ext uri="{BB962C8B-B14F-4D97-AF65-F5344CB8AC3E}">
        <p14:creationId xmlns:p14="http://schemas.microsoft.com/office/powerpoint/2010/main" val="414928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23900"/>
            <a:ext cx="8596668" cy="541020"/>
          </a:xfrm>
        </p:spPr>
        <p:txBody>
          <a:bodyPr>
            <a:normAutofit fontScale="90000"/>
          </a:bodyPr>
          <a:lstStyle/>
          <a:p>
            <a:r>
              <a:rPr lang="en-US" dirty="0" smtClean="0"/>
              <a:t>Income Index Vs Well-Being Index</a:t>
            </a:r>
            <a:endParaRPr lang="en-US" dirty="0"/>
          </a:p>
        </p:txBody>
      </p:sp>
      <p:pic>
        <p:nvPicPr>
          <p:cNvPr id="4" name="Content Placeholder 3"/>
          <p:cNvPicPr>
            <a:picLocks noGrp="1" noChangeAspect="1"/>
          </p:cNvPicPr>
          <p:nvPr>
            <p:ph idx="1"/>
          </p:nvPr>
        </p:nvPicPr>
        <p:blipFill>
          <a:blip r:embed="rId2"/>
          <a:stretch>
            <a:fillRect/>
          </a:stretch>
        </p:blipFill>
        <p:spPr>
          <a:xfrm>
            <a:off x="518160" y="1630680"/>
            <a:ext cx="4541520" cy="2750821"/>
          </a:xfrm>
          <a:prstGeom prst="rect">
            <a:avLst/>
          </a:prstGeom>
        </p:spPr>
      </p:pic>
      <p:sp>
        <p:nvSpPr>
          <p:cNvPr id="5" name="TextBox 4"/>
          <p:cNvSpPr txBox="1"/>
          <p:nvPr/>
        </p:nvSpPr>
        <p:spPr>
          <a:xfrm>
            <a:off x="5219700" y="1706880"/>
            <a:ext cx="5440680" cy="2862322"/>
          </a:xfrm>
          <a:prstGeom prst="rect">
            <a:avLst/>
          </a:prstGeom>
          <a:noFill/>
        </p:spPr>
        <p:txBody>
          <a:bodyPr wrap="square" rtlCol="0">
            <a:spAutoFit/>
          </a:bodyPr>
          <a:lstStyle/>
          <a:p>
            <a:r>
              <a:rPr lang="en-US" dirty="0" smtClean="0"/>
              <a:t>From the plot, most points tend upwards and to the right hence, a appositive relationship.</a:t>
            </a:r>
          </a:p>
          <a:p>
            <a:endParaRPr lang="en-US" dirty="0"/>
          </a:p>
          <a:p>
            <a:r>
              <a:rPr lang="en-US" dirty="0" smtClean="0"/>
              <a:t>Income level determines the quality of life and thus the well-being. Higher income would mean easy access to quality healthcare and affordability of balanced diet. Additionally, high income gives individuals the ability to choose the type of lifestyle they would wish to have; they have more options in life at their disposal.</a:t>
            </a:r>
            <a:endParaRPr lang="en-US" dirty="0"/>
          </a:p>
        </p:txBody>
      </p:sp>
      <p:sp>
        <p:nvSpPr>
          <p:cNvPr id="6" name="TextBox 5"/>
          <p:cNvSpPr txBox="1"/>
          <p:nvPr/>
        </p:nvSpPr>
        <p:spPr>
          <a:xfrm>
            <a:off x="0" y="4709160"/>
            <a:ext cx="11026140" cy="1200329"/>
          </a:xfrm>
          <a:prstGeom prst="rect">
            <a:avLst/>
          </a:prstGeom>
          <a:noFill/>
        </p:spPr>
        <p:txBody>
          <a:bodyPr wrap="square" rtlCol="0">
            <a:spAutoFit/>
          </a:bodyPr>
          <a:lstStyle/>
          <a:p>
            <a:r>
              <a:rPr lang="en-US" dirty="0" smtClean="0"/>
              <a:t>Studies show that individuals with high income levels have better lifestyles. They can afford international healthcare standards, frequent holidays, which are a contributing factor to mental health, and able to live in good neighborhoods with tranquil environments and good drainages.</a:t>
            </a:r>
          </a:p>
          <a:p>
            <a:endParaRPr lang="en-US" dirty="0"/>
          </a:p>
        </p:txBody>
      </p:sp>
      <p:pic>
        <p:nvPicPr>
          <p:cNvPr id="7" name="Picture 6"/>
          <p:cNvPicPr>
            <a:picLocks noChangeAspect="1"/>
          </p:cNvPicPr>
          <p:nvPr/>
        </p:nvPicPr>
        <p:blipFill>
          <a:blip r:embed="rId3"/>
          <a:stretch>
            <a:fillRect/>
          </a:stretch>
        </p:blipFill>
        <p:spPr>
          <a:xfrm>
            <a:off x="8066232" y="441960"/>
            <a:ext cx="2415540" cy="1188720"/>
          </a:xfrm>
          <a:prstGeom prst="rect">
            <a:avLst/>
          </a:prstGeom>
        </p:spPr>
      </p:pic>
      <p:sp>
        <p:nvSpPr>
          <p:cNvPr id="8" name="TextBox 7"/>
          <p:cNvSpPr txBox="1"/>
          <p:nvPr/>
        </p:nvSpPr>
        <p:spPr>
          <a:xfrm>
            <a:off x="106680" y="53340"/>
            <a:ext cx="7239000" cy="861774"/>
          </a:xfrm>
          <a:prstGeom prst="rect">
            <a:avLst/>
          </a:prstGeom>
          <a:noFill/>
        </p:spPr>
        <p:txBody>
          <a:bodyPr wrap="square" rtlCol="0">
            <a:spAutoFit/>
          </a:bodyPr>
          <a:lstStyle/>
          <a:p>
            <a:r>
              <a:rPr lang="en-KE" sz="3200" b="1" dirty="0">
                <a:solidFill>
                  <a:schemeClr val="accent2">
                    <a:lumMod val="50000"/>
                  </a:schemeClr>
                </a:solidFill>
                <a:latin typeface="Rockwell" panose="02060603020205020403" pitchFamily="18" charset="0"/>
              </a:rPr>
              <a:t>EDA</a:t>
            </a:r>
            <a:r>
              <a:rPr lang="en-US" sz="3200" b="1" dirty="0">
                <a:solidFill>
                  <a:schemeClr val="accent2">
                    <a:lumMod val="50000"/>
                  </a:schemeClr>
                </a:solidFill>
                <a:latin typeface="Rockwell" panose="02060603020205020403" pitchFamily="18" charset="0"/>
              </a:rPr>
              <a:t> </a:t>
            </a:r>
            <a:r>
              <a:rPr lang="en-US" sz="3200" b="1" dirty="0" err="1">
                <a:solidFill>
                  <a:schemeClr val="accent2">
                    <a:lumMod val="50000"/>
                  </a:schemeClr>
                </a:solidFill>
                <a:latin typeface="Rockwell" panose="02060603020205020403" pitchFamily="18" charset="0"/>
              </a:rPr>
              <a:t>Cont</a:t>
            </a:r>
            <a:r>
              <a:rPr lang="en-150" sz="3200" b="1" dirty="0">
                <a:solidFill>
                  <a:schemeClr val="accent2">
                    <a:lumMod val="50000"/>
                  </a:schemeClr>
                </a:solidFill>
                <a:latin typeface="Rockwell" panose="02060603020205020403" pitchFamily="18" charset="0"/>
              </a:rPr>
              <a:t>…</a:t>
            </a:r>
            <a:r>
              <a:rPr lang="en-US" sz="3200" b="1" dirty="0">
                <a:solidFill>
                  <a:schemeClr val="accent2">
                    <a:lumMod val="50000"/>
                  </a:schemeClr>
                </a:solidFill>
                <a:latin typeface="Rockwell" panose="02060603020205020403" pitchFamily="18" charset="0"/>
              </a:rPr>
              <a:t>..</a:t>
            </a:r>
            <a:endParaRPr lang="en-US" sz="3200" dirty="0">
              <a:latin typeface="Rockwell" panose="02060603020205020403" pitchFamily="18" charset="0"/>
            </a:endParaRPr>
          </a:p>
          <a:p>
            <a:endParaRPr lang="en-US" dirty="0"/>
          </a:p>
        </p:txBody>
      </p:sp>
    </p:spTree>
    <p:extLst>
      <p:ext uri="{BB962C8B-B14F-4D97-AF65-F5344CB8AC3E}">
        <p14:creationId xmlns:p14="http://schemas.microsoft.com/office/powerpoint/2010/main" val="331209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2940"/>
          </a:xfrm>
        </p:spPr>
        <p:txBody>
          <a:bodyPr/>
          <a:lstStyle/>
          <a:p>
            <a:r>
              <a:rPr lang="en-US" dirty="0" smtClean="0"/>
              <a:t>Heat map- Correlation Analysis</a:t>
            </a:r>
            <a:endParaRPr lang="en-US" dirty="0"/>
          </a:p>
        </p:txBody>
      </p:sp>
      <p:pic>
        <p:nvPicPr>
          <p:cNvPr id="4" name="Content Placeholder 3"/>
          <p:cNvPicPr>
            <a:picLocks noGrp="1" noChangeAspect="1"/>
          </p:cNvPicPr>
          <p:nvPr>
            <p:ph idx="1"/>
          </p:nvPr>
        </p:nvPicPr>
        <p:blipFill>
          <a:blip r:embed="rId2"/>
          <a:stretch>
            <a:fillRect/>
          </a:stretch>
        </p:blipFill>
        <p:spPr>
          <a:xfrm>
            <a:off x="114300" y="1425575"/>
            <a:ext cx="6137417" cy="3499505"/>
          </a:xfrm>
          <a:prstGeom prst="rect">
            <a:avLst/>
          </a:prstGeom>
        </p:spPr>
      </p:pic>
      <p:sp>
        <p:nvSpPr>
          <p:cNvPr id="5" name="TextBox 4"/>
          <p:cNvSpPr txBox="1"/>
          <p:nvPr/>
        </p:nvSpPr>
        <p:spPr>
          <a:xfrm>
            <a:off x="6370320" y="1508760"/>
            <a:ext cx="5768340" cy="3416320"/>
          </a:xfrm>
          <a:prstGeom prst="rect">
            <a:avLst/>
          </a:prstGeom>
          <a:noFill/>
        </p:spPr>
        <p:txBody>
          <a:bodyPr wrap="square" rtlCol="0">
            <a:spAutoFit/>
          </a:bodyPr>
          <a:lstStyle/>
          <a:p>
            <a:r>
              <a:rPr lang="en-US" dirty="0" smtClean="0"/>
              <a:t>From the correlation plot, it is clear that each variable affects the well-being of the galaxies, either positively or negatively.</a:t>
            </a:r>
          </a:p>
          <a:p>
            <a:endParaRPr lang="en-US" dirty="0"/>
          </a:p>
          <a:p>
            <a:r>
              <a:rPr lang="en-US" dirty="0" smtClean="0"/>
              <a:t>The darker the box, the stronger the relationship. For example, from the plot, both income and education indices have a strong relationship with the well-being index. It implies that good education and high income result into a higher probability of a good life. </a:t>
            </a:r>
          </a:p>
          <a:p>
            <a:endParaRPr lang="en-US" dirty="0"/>
          </a:p>
          <a:p>
            <a:r>
              <a:rPr lang="en-US" dirty="0" smtClean="0"/>
              <a:t>GII and old age dependency indices have an inverse relationship with well-being index. </a:t>
            </a:r>
          </a:p>
        </p:txBody>
      </p:sp>
      <p:sp>
        <p:nvSpPr>
          <p:cNvPr id="6" name="TextBox 5"/>
          <p:cNvSpPr txBox="1"/>
          <p:nvPr/>
        </p:nvSpPr>
        <p:spPr>
          <a:xfrm>
            <a:off x="0" y="5166360"/>
            <a:ext cx="12192000" cy="1846659"/>
          </a:xfrm>
          <a:prstGeom prst="rect">
            <a:avLst/>
          </a:prstGeom>
          <a:noFill/>
        </p:spPr>
        <p:txBody>
          <a:bodyPr wrap="square" rtlCol="0">
            <a:spAutoFit/>
          </a:bodyPr>
          <a:lstStyle/>
          <a:p>
            <a:r>
              <a:rPr lang="en-US" sz="2400" b="1" u="sng" dirty="0" smtClean="0">
                <a:latin typeface="Rockwell" panose="02060603020205020403" pitchFamily="18" charset="0"/>
              </a:rPr>
              <a:t>Conclusion</a:t>
            </a:r>
          </a:p>
          <a:p>
            <a:r>
              <a:rPr lang="en-US" dirty="0" smtClean="0"/>
              <a:t>There are several factors that contribute to the well- being index of an economy. The productivity and GDP is directly related to the health of individuals. Policy makers should formulate ideas that foster well-being and equal distribution of resources. There are several suggestions to push for more research on how to have a healthy ageing population, to ensure a safe world to grow old. Many countries have also collaborated initiatives to bridge the inequality gap between males and females.  </a:t>
            </a:r>
            <a:endParaRPr lang="en-US" dirty="0"/>
          </a:p>
        </p:txBody>
      </p:sp>
      <p:sp>
        <p:nvSpPr>
          <p:cNvPr id="7" name="TextBox 6"/>
          <p:cNvSpPr txBox="1"/>
          <p:nvPr/>
        </p:nvSpPr>
        <p:spPr>
          <a:xfrm>
            <a:off x="53340" y="0"/>
            <a:ext cx="7056120" cy="861774"/>
          </a:xfrm>
          <a:prstGeom prst="rect">
            <a:avLst/>
          </a:prstGeom>
          <a:noFill/>
        </p:spPr>
        <p:txBody>
          <a:bodyPr wrap="square" rtlCol="0">
            <a:spAutoFit/>
          </a:bodyPr>
          <a:lstStyle/>
          <a:p>
            <a:r>
              <a:rPr lang="en-KE" sz="3200" b="1" dirty="0">
                <a:solidFill>
                  <a:schemeClr val="accent2">
                    <a:lumMod val="50000"/>
                  </a:schemeClr>
                </a:solidFill>
                <a:latin typeface="Rockwell" panose="02060603020205020403" pitchFamily="18" charset="0"/>
              </a:rPr>
              <a:t>EDA</a:t>
            </a:r>
            <a:r>
              <a:rPr lang="en-US" sz="3200" b="1" dirty="0">
                <a:solidFill>
                  <a:schemeClr val="accent2">
                    <a:lumMod val="50000"/>
                  </a:schemeClr>
                </a:solidFill>
                <a:latin typeface="Rockwell" panose="02060603020205020403" pitchFamily="18" charset="0"/>
              </a:rPr>
              <a:t> </a:t>
            </a:r>
            <a:r>
              <a:rPr lang="en-US" sz="3200" b="1" dirty="0" err="1">
                <a:solidFill>
                  <a:schemeClr val="accent2">
                    <a:lumMod val="50000"/>
                  </a:schemeClr>
                </a:solidFill>
                <a:latin typeface="Rockwell" panose="02060603020205020403" pitchFamily="18" charset="0"/>
              </a:rPr>
              <a:t>Cont</a:t>
            </a:r>
            <a:r>
              <a:rPr lang="en-150" sz="3200" b="1" dirty="0">
                <a:solidFill>
                  <a:schemeClr val="accent2">
                    <a:lumMod val="50000"/>
                  </a:schemeClr>
                </a:solidFill>
                <a:latin typeface="Rockwell" panose="02060603020205020403" pitchFamily="18" charset="0"/>
              </a:rPr>
              <a:t>…</a:t>
            </a:r>
            <a:r>
              <a:rPr lang="en-US" sz="3200" b="1" dirty="0">
                <a:solidFill>
                  <a:schemeClr val="accent2">
                    <a:lumMod val="50000"/>
                  </a:schemeClr>
                </a:solidFill>
                <a:latin typeface="Rockwell" panose="02060603020205020403" pitchFamily="18" charset="0"/>
              </a:rPr>
              <a:t>..</a:t>
            </a:r>
            <a:endParaRPr lang="en-US" sz="3200" dirty="0">
              <a:latin typeface="Rockwell" panose="02060603020205020403" pitchFamily="18" charset="0"/>
            </a:endParaRPr>
          </a:p>
          <a:p>
            <a:endParaRPr lang="en-US" dirty="0"/>
          </a:p>
        </p:txBody>
      </p:sp>
    </p:spTree>
    <p:extLst>
      <p:ext uri="{BB962C8B-B14F-4D97-AF65-F5344CB8AC3E}">
        <p14:creationId xmlns:p14="http://schemas.microsoft.com/office/powerpoint/2010/main" val="370256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Rockwell" panose="02060603020205020403" pitchFamily="18" charset="0"/>
              </a:rPr>
              <a:t>References</a:t>
            </a:r>
            <a:endParaRPr lang="en-US" b="1" dirty="0">
              <a:solidFill>
                <a:schemeClr val="tx1"/>
              </a:solidFill>
              <a:latin typeface="Rockwell" panose="02060603020205020403" pitchFamily="18" charset="0"/>
            </a:endParaRPr>
          </a:p>
        </p:txBody>
      </p:sp>
      <p:sp>
        <p:nvSpPr>
          <p:cNvPr id="3" name="Content Placeholder 2"/>
          <p:cNvSpPr>
            <a:spLocks noGrp="1"/>
          </p:cNvSpPr>
          <p:nvPr>
            <p:ph idx="1"/>
          </p:nvPr>
        </p:nvSpPr>
        <p:spPr/>
        <p:txBody>
          <a:bodyPr/>
          <a:lstStyle/>
          <a:p>
            <a:r>
              <a:rPr lang="en-US" dirty="0">
                <a:solidFill>
                  <a:schemeClr val="tx1"/>
                </a:solidFill>
                <a:hlinkClick r:id="rId2"/>
              </a:rPr>
              <a:t>https://</a:t>
            </a:r>
            <a:r>
              <a:rPr lang="en-US" dirty="0" smtClean="0">
                <a:solidFill>
                  <a:schemeClr val="tx1"/>
                </a:solidFill>
                <a:hlinkClick r:id="rId2"/>
              </a:rPr>
              <a:t>www.who.int/news-room/fact-sheets/detail/ageing-and-health</a:t>
            </a:r>
            <a:endParaRPr lang="en-US" dirty="0" smtClean="0">
              <a:solidFill>
                <a:schemeClr val="tx1"/>
              </a:solidFill>
            </a:endParaRPr>
          </a:p>
          <a:p>
            <a:r>
              <a:rPr lang="en-US" dirty="0">
                <a:solidFill>
                  <a:schemeClr val="tx1"/>
                </a:solidFill>
                <a:hlinkClick r:id="rId3"/>
              </a:rPr>
              <a:t>https://</a:t>
            </a:r>
            <a:r>
              <a:rPr lang="en-US" dirty="0" smtClean="0">
                <a:solidFill>
                  <a:schemeClr val="tx1"/>
                </a:solidFill>
                <a:hlinkClick r:id="rId3"/>
              </a:rPr>
              <a:t>harris.uchicago.edu/files/measuringthewellbeing.pdf</a:t>
            </a:r>
            <a:endParaRPr lang="en-US" dirty="0" smtClean="0">
              <a:solidFill>
                <a:schemeClr val="tx1"/>
              </a:solidFill>
            </a:endParaRPr>
          </a:p>
          <a:p>
            <a:endParaRPr lang="en-US" dirty="0"/>
          </a:p>
        </p:txBody>
      </p:sp>
    </p:spTree>
    <p:extLst>
      <p:ext uri="{BB962C8B-B14F-4D97-AF65-F5344CB8AC3E}">
        <p14:creationId xmlns:p14="http://schemas.microsoft.com/office/powerpoint/2010/main" val="195256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latin typeface="Rockwell" panose="02060603020205020403" pitchFamily="18" charset="0"/>
              </a:rPr>
              <a:t>The End.</a:t>
            </a:r>
            <a:endParaRPr lang="en-US" b="1" dirty="0">
              <a:solidFill>
                <a:schemeClr val="tx1"/>
              </a:solidFill>
              <a:latin typeface="Rockwell" panose="02060603020205020403" pitchFamily="18" charset="0"/>
            </a:endParaRPr>
          </a:p>
        </p:txBody>
      </p:sp>
      <p:pic>
        <p:nvPicPr>
          <p:cNvPr id="4" name="Content Placeholder 3"/>
          <p:cNvPicPr>
            <a:picLocks noGrp="1" noChangeAspect="1"/>
          </p:cNvPicPr>
          <p:nvPr>
            <p:ph idx="1"/>
          </p:nvPr>
        </p:nvPicPr>
        <p:blipFill>
          <a:blip r:embed="rId2"/>
          <a:stretch>
            <a:fillRect/>
          </a:stretch>
        </p:blipFill>
        <p:spPr>
          <a:xfrm>
            <a:off x="956268" y="2160588"/>
            <a:ext cx="8039502" cy="3881437"/>
          </a:xfrm>
          <a:prstGeom prst="rect">
            <a:avLst/>
          </a:prstGeom>
        </p:spPr>
      </p:pic>
    </p:spTree>
    <p:extLst>
      <p:ext uri="{BB962C8B-B14F-4D97-AF65-F5344CB8AC3E}">
        <p14:creationId xmlns:p14="http://schemas.microsoft.com/office/powerpoint/2010/main" val="447131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1275</TotalTime>
  <Words>588</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Rockwell</vt:lpstr>
      <vt:lpstr>Rockwell Extra Bold</vt:lpstr>
      <vt:lpstr>Trebuchet MS</vt:lpstr>
      <vt:lpstr>Wingdings</vt:lpstr>
      <vt:lpstr>Wingdings 3</vt:lpstr>
      <vt:lpstr>Facet</vt:lpstr>
      <vt:lpstr>THE DEMOGRAPHIC AND SOCIO-ECONOMIC DETERMINANTS OF THE GALAXIES</vt:lpstr>
      <vt:lpstr>Methodology-Data Cleaning, Exploratory Data Analysis Modelling </vt:lpstr>
      <vt:lpstr>Education Vs Well-Being Index                                          Gender Inequality Index(GII) Vs Well-Being Index     </vt:lpstr>
      <vt:lpstr>Old Age Dependency Vs Well-Being Index</vt:lpstr>
      <vt:lpstr>Income Index Vs Well-Being Index</vt:lpstr>
      <vt:lpstr>Heat map- Correlation Analysis</vt:lpstr>
      <vt:lpstr>References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DEMOGRAPHIC AND SOCIO-ECONOMIC DETERMINANTS OF THE GALAXIES</dc:title>
  <dc:creator>lenovo</dc:creator>
  <cp:lastModifiedBy>lenovo</cp:lastModifiedBy>
  <cp:revision>28</cp:revision>
  <dcterms:created xsi:type="dcterms:W3CDTF">2022-10-24T14:09:37Z</dcterms:created>
  <dcterms:modified xsi:type="dcterms:W3CDTF">2022-10-25T11:24:48Z</dcterms:modified>
</cp:coreProperties>
</file>